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81A0049-A004-44B9-AED1-6B98F8F2A8BD}">
  <a:tblStyle styleId="{581A0049-A004-44B9-AED1-6B98F8F2A8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erriweather-regular.fntdata"/><Relationship Id="rId21" Type="http://schemas.openxmlformats.org/officeDocument/2006/relationships/slide" Target="slides/slide16.xml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generation5.org/content/2002/images/convolution-ex.gif" TargetMode="External"/><Relationship Id="rId3" Type="http://schemas.openxmlformats.org/officeDocument/2006/relationships/hyperlink" Target="http://www.williamson-labs.com/images/aa-convolution-02.gif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tr-TR" u="sng">
                <a:solidFill>
                  <a:schemeClr val="hlink"/>
                </a:solidFill>
                <a:hlinkClick r:id="rId2"/>
              </a:rPr>
              <a:t>http://www.generation5.org/content/2002/images/convolution-ex.gif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tr-TR" u="sng">
                <a:solidFill>
                  <a:schemeClr val="hlink"/>
                </a:solidFill>
                <a:hlinkClick r:id="rId3"/>
              </a:rPr>
              <a:t>http://www.williamson-labs.com/images/aa-convolution-02.gif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3675" lvl="0" marL="274320" rtl="0" algn="just">
              <a:lnSpc>
                <a:spcPct val="90000"/>
              </a:lnSpc>
              <a:spcBef>
                <a:spcPts val="0"/>
              </a:spcBef>
              <a:buClr>
                <a:schemeClr val="accent3"/>
              </a:buClr>
              <a:buSzPts val="1200"/>
              <a:buFont typeface="Merriweather"/>
              <a:buChar char="●"/>
            </a:pPr>
            <a:r>
              <a:rPr lang="tr-T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Mantık blokları, kullanıcının amacına göre ayarlanabilen donanım bloklarıdır.</a:t>
            </a:r>
          </a:p>
          <a:p>
            <a:pPr indent="-193675" lvl="0" marL="274320" rtl="0" algn="just">
              <a:lnSpc>
                <a:spcPct val="90000"/>
              </a:lnSpc>
              <a:spcBef>
                <a:spcPts val="520"/>
              </a:spcBef>
              <a:buClr>
                <a:schemeClr val="accent3"/>
              </a:buClr>
              <a:buSzPts val="1200"/>
              <a:buFont typeface="Merriweather"/>
              <a:buChar char="●"/>
            </a:pPr>
            <a:r>
              <a:rPr lang="tr-T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Bu  programlanmasıyla, sayısal devre donanımını oluşturacak elemanlardan meydana gelen birim hücreler oluşur. </a:t>
            </a:r>
          </a:p>
          <a:p>
            <a:pPr indent="-193675" lvl="0" marL="274320" rtl="0" algn="just">
              <a:lnSpc>
                <a:spcPct val="90000"/>
              </a:lnSpc>
              <a:spcBef>
                <a:spcPts val="520"/>
              </a:spcBef>
              <a:buClr>
                <a:schemeClr val="accent3"/>
              </a:buClr>
              <a:buSzPts val="1200"/>
              <a:buFont typeface="Merriweather"/>
              <a:buChar char="●"/>
            </a:pPr>
            <a:r>
              <a:rPr lang="tr-T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Giriş-çıkış birimleri, FPGA ile haberleşmeyi sağlayan birimlerdir.</a:t>
            </a:r>
          </a:p>
          <a:p>
            <a:pPr indent="-193675" lvl="0" marL="274320" rtl="0" algn="just">
              <a:lnSpc>
                <a:spcPct val="90000"/>
              </a:lnSpc>
              <a:spcBef>
                <a:spcPts val="520"/>
              </a:spcBef>
              <a:buClr>
                <a:schemeClr val="accent3"/>
              </a:buClr>
              <a:buSzPts val="1200"/>
              <a:buFont typeface="Merriweather"/>
              <a:buChar char="●"/>
            </a:pPr>
            <a:r>
              <a:rPr lang="tr-T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Programlanabilir bağlantılar ise, mantık blokları arasındaki bağlantılardır. </a:t>
            </a:r>
          </a:p>
          <a:p>
            <a:pPr indent="-193675" lvl="0" marL="274320" algn="just">
              <a:lnSpc>
                <a:spcPct val="90000"/>
              </a:lnSpc>
              <a:spcBef>
                <a:spcPts val="520"/>
              </a:spcBef>
              <a:buClr>
                <a:schemeClr val="accent3"/>
              </a:buClr>
              <a:buSzPts val="1200"/>
              <a:buFont typeface="Merriweather"/>
              <a:buChar char="●"/>
            </a:pPr>
            <a:r>
              <a:rPr lang="tr-T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Bu bağlantılar, birden fazla öbek kullanılarak gerçekleştirilen donanımsal devrelerde, devre elemanlarının birbirleriyle olan bağlantısını sağlarlar.</a:t>
            </a:r>
          </a:p>
        </p:txBody>
      </p:sp>
      <p:sp>
        <p:nvSpPr>
          <p:cNvPr id="63" name="Shape 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buNone/>
            </a:pPr>
            <a:r>
              <a:rPr lang="tr-TR" sz="2400">
                <a:solidFill>
                  <a:srgbClr val="0BD0D9"/>
                </a:solidFill>
              </a:rPr>
              <a:t></a:t>
            </a:r>
            <a:r>
              <a:rPr lang="tr-TR" sz="2400">
                <a:solidFill>
                  <a:schemeClr val="dk1"/>
                </a:solidFill>
              </a:rPr>
              <a:t>Mikroişlemciler gibi standart entegreler kullanıldığında, bu işlemler sırayla yapıldıktan sonra, gelen ikinci pencere alınmaya başlanır.</a:t>
            </a: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buNone/>
            </a:pPr>
            <a:r>
              <a:rPr lang="tr-TR" sz="2400">
                <a:solidFill>
                  <a:srgbClr val="0BD0D9"/>
                </a:solidFill>
              </a:rPr>
              <a:t></a:t>
            </a:r>
            <a:r>
              <a:rPr lang="tr-TR" sz="2400">
                <a:solidFill>
                  <a:schemeClr val="dk1"/>
                </a:solidFill>
              </a:rPr>
              <a:t>FPGA’ de ise bu işlemler paralel olarak devam eder.</a:t>
            </a:r>
          </a:p>
          <a:p>
            <a:pPr indent="-69850" lvl="0" marL="0" algn="just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r-TR" sz="2400">
                <a:solidFill>
                  <a:srgbClr val="0BD0D9"/>
                </a:solidFill>
              </a:rPr>
              <a:t></a:t>
            </a:r>
            <a:r>
              <a:rPr lang="tr-TR" sz="2400">
                <a:solidFill>
                  <a:schemeClr val="dk1"/>
                </a:solidFill>
              </a:rPr>
              <a:t>Yani birden fazla pencere aynı anda işlenebilir.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Char char="●"/>
              <a:defRPr/>
            </a:lvl1pPr>
            <a:lvl2pPr lvl="1">
              <a:spcBef>
                <a:spcPts val="0"/>
              </a:spcBef>
              <a:buSzPts val="2400"/>
              <a:buChar char="○"/>
              <a:defRPr/>
            </a:lvl2pPr>
            <a:lvl3pPr lvl="2">
              <a:spcBef>
                <a:spcPts val="0"/>
              </a:spcBef>
              <a:buSzPts val="24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Char char="●"/>
              <a:defRPr/>
            </a:lvl1pPr>
            <a:lvl2pPr lvl="1">
              <a:spcBef>
                <a:spcPts val="0"/>
              </a:spcBef>
              <a:buSzPts val="2400"/>
              <a:buChar char="○"/>
              <a:defRPr/>
            </a:lvl2pPr>
            <a:lvl3pPr lvl="2">
              <a:spcBef>
                <a:spcPts val="0"/>
              </a:spcBef>
              <a:buSzPts val="24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Char char="●"/>
              <a:defRPr/>
            </a:lvl1pPr>
            <a:lvl2pPr lvl="1">
              <a:spcBef>
                <a:spcPts val="0"/>
              </a:spcBef>
              <a:buSzPts val="2400"/>
              <a:buChar char="○"/>
              <a:defRPr/>
            </a:lvl2pPr>
            <a:lvl3pPr lvl="2">
              <a:spcBef>
                <a:spcPts val="0"/>
              </a:spcBef>
              <a:buSzPts val="24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Başlık ve İçeri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Clr>
                <a:schemeClr val="dk2"/>
              </a:buClr>
              <a:buSzPts val="3600"/>
              <a:buFont typeface="Calibri"/>
              <a:buNone/>
              <a:defRPr/>
            </a:lvl1pPr>
            <a:lvl2pPr lvl="1" rtl="0">
              <a:spcBef>
                <a:spcPts val="0"/>
              </a:spcBef>
              <a:buSzPts val="3600"/>
              <a:buNone/>
              <a:defRPr/>
            </a:lvl2pPr>
            <a:lvl3pPr lvl="2" rtl="0">
              <a:spcBef>
                <a:spcPts val="0"/>
              </a:spcBef>
              <a:buSzPts val="3600"/>
              <a:buNone/>
              <a:defRPr/>
            </a:lvl3pPr>
            <a:lvl4pPr lvl="3" rtl="0">
              <a:spcBef>
                <a:spcPts val="0"/>
              </a:spcBef>
              <a:buSzPts val="3600"/>
              <a:buNone/>
              <a:defRPr/>
            </a:lvl4pPr>
            <a:lvl5pPr lvl="4" rtl="0">
              <a:spcBef>
                <a:spcPts val="0"/>
              </a:spcBef>
              <a:buSzPts val="3600"/>
              <a:buNone/>
              <a:defRPr/>
            </a:lvl5pPr>
            <a:lvl6pPr lvl="5" rtl="0">
              <a:spcBef>
                <a:spcPts val="0"/>
              </a:spcBef>
              <a:buSzPts val="3600"/>
              <a:buNone/>
              <a:defRPr/>
            </a:lvl6pPr>
            <a:lvl7pPr lvl="6" rtl="0">
              <a:spcBef>
                <a:spcPts val="0"/>
              </a:spcBef>
              <a:buSzPts val="3600"/>
              <a:buNone/>
              <a:defRPr/>
            </a:lvl7pPr>
            <a:lvl8pPr lvl="7" rtl="0">
              <a:spcBef>
                <a:spcPts val="0"/>
              </a:spcBef>
              <a:buSzPts val="3600"/>
              <a:buNone/>
              <a:defRPr/>
            </a:lvl8pPr>
            <a:lvl9pPr lvl="8" rtl="0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17475" lvl="0" marL="274320" rtl="0" algn="l">
              <a:spcBef>
                <a:spcPts val="520"/>
              </a:spcBef>
              <a:buClr>
                <a:schemeClr val="accent3"/>
              </a:buClr>
              <a:buSzPts val="3000"/>
              <a:buFont typeface="Merriweather"/>
              <a:buChar char="●"/>
              <a:defRPr/>
            </a:lvl1pPr>
            <a:lvl2pPr indent="-129540" lvl="1" marL="640080" rtl="0" algn="l">
              <a:spcBef>
                <a:spcPts val="480"/>
              </a:spcBef>
              <a:buClr>
                <a:schemeClr val="accent1"/>
              </a:buClr>
              <a:buSzPts val="2400"/>
              <a:buFont typeface="Merriweather"/>
              <a:buChar char="●"/>
              <a:defRPr/>
            </a:lvl2pPr>
            <a:lvl3pPr indent="-160655" lvl="2" marL="914400" rtl="0" algn="l">
              <a:spcBef>
                <a:spcPts val="420"/>
              </a:spcBef>
              <a:buClr>
                <a:schemeClr val="accent2"/>
              </a:buClr>
              <a:buSzPts val="2400"/>
              <a:buFont typeface="Merriweather"/>
              <a:buChar char="●"/>
              <a:defRPr/>
            </a:lvl3pPr>
            <a:lvl4pPr indent="-128269" lvl="3" marL="1188720" rtl="0" algn="l">
              <a:spcBef>
                <a:spcPts val="400"/>
              </a:spcBef>
              <a:buClr>
                <a:schemeClr val="accent3"/>
              </a:buClr>
              <a:buSzPts val="1800"/>
              <a:buFont typeface="Merriweather"/>
              <a:buChar char="●"/>
              <a:defRPr/>
            </a:lvl4pPr>
            <a:lvl5pPr indent="-135889" lvl="4" marL="1463040" rtl="0" algn="l">
              <a:spcBef>
                <a:spcPts val="400"/>
              </a:spcBef>
              <a:buClr>
                <a:schemeClr val="accent4"/>
              </a:buClr>
              <a:buSzPts val="1800"/>
              <a:buFont typeface="Merriweather"/>
              <a:buChar char="●"/>
              <a:defRPr/>
            </a:lvl5pPr>
            <a:lvl6pPr indent="-121920" lvl="5" marL="1737360" rtl="0" algn="l">
              <a:spcBef>
                <a:spcPts val="360"/>
              </a:spcBef>
              <a:buClr>
                <a:schemeClr val="accent5"/>
              </a:buClr>
              <a:buSzPts val="1800"/>
              <a:buFont typeface="Merriweather"/>
              <a:buChar char="●"/>
              <a:defRPr/>
            </a:lvl6pPr>
            <a:lvl7pPr indent="-111760" lvl="6" marL="1920240" rtl="0" algn="l">
              <a:spcBef>
                <a:spcPts val="320"/>
              </a:spcBef>
              <a:buClr>
                <a:schemeClr val="accent6"/>
              </a:buClr>
              <a:buSzPts val="1800"/>
              <a:buFont typeface="Merriweather"/>
              <a:buChar char="●"/>
              <a:defRPr/>
            </a:lvl7pPr>
            <a:lvl8pPr indent="-86360" lvl="7" marL="2194560" rtl="0" algn="l">
              <a:spcBef>
                <a:spcPts val="320"/>
              </a:spcBef>
              <a:buClr>
                <a:schemeClr val="dk2"/>
              </a:buClr>
              <a:buSzPts val="1800"/>
              <a:buFont typeface="Merriweather"/>
              <a:buChar char="•"/>
              <a:defRPr/>
            </a:lvl8pPr>
            <a:lvl9pPr indent="-93979" lvl="8" marL="2468880" rtl="0" algn="l">
              <a:spcBef>
                <a:spcPts val="280"/>
              </a:spcBef>
              <a:buClr>
                <a:schemeClr val="dk2"/>
              </a:buClr>
              <a:buSzPts val="1800"/>
              <a:buFont typeface="Merriweather"/>
              <a:buChar char="•"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Char char="●"/>
              <a:defRPr/>
            </a:lvl1pPr>
            <a:lvl2pPr indent="0" lvl="1" marL="457200" marR="0" rtl="0" algn="l">
              <a:spcBef>
                <a:spcPts val="0"/>
              </a:spcBef>
              <a:buSzPts val="1400"/>
              <a:buChar char="○"/>
              <a:defRPr/>
            </a:lvl2pPr>
            <a:lvl3pPr indent="0" lvl="2" marL="914400" marR="0" rtl="0" algn="l">
              <a:spcBef>
                <a:spcPts val="0"/>
              </a:spcBef>
              <a:buSzPts val="1400"/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SzPts val="1400"/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SzPts val="1400"/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SzPts val="1400"/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SzPts val="1400"/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SzPts val="1400"/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2667000" y="6356350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Char char="●"/>
              <a:defRPr/>
            </a:lvl1pPr>
            <a:lvl2pPr indent="0" lvl="1" marL="457200" marR="0" rtl="0" algn="l">
              <a:spcBef>
                <a:spcPts val="0"/>
              </a:spcBef>
              <a:buSzPts val="1400"/>
              <a:buChar char="○"/>
              <a:defRPr/>
            </a:lvl2pPr>
            <a:lvl3pPr indent="0" lvl="2" marL="914400" marR="0" rtl="0" algn="l">
              <a:spcBef>
                <a:spcPts val="0"/>
              </a:spcBef>
              <a:buSzPts val="1400"/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SzPts val="1400"/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SzPts val="1400"/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SzPts val="1400"/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SzPts val="1400"/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SzPts val="1400"/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7924800" y="6356350"/>
            <a:ext cx="76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88900" lvl="0" marL="0" marR="0" rtl="0" algn="r">
              <a:spcBef>
                <a:spcPts val="0"/>
              </a:spcBef>
              <a:buSzPts val="1400"/>
              <a:buChar char="●"/>
            </a:pPr>
            <a:r>
              <a:t/>
            </a:r>
            <a:endParaRPr/>
          </a:p>
          <a:p>
            <a:pPr indent="-88900" lvl="1" marL="457200" marR="0" rtl="0" algn="l">
              <a:spcBef>
                <a:spcPts val="0"/>
              </a:spcBef>
              <a:buSzPts val="1400"/>
              <a:buChar char="○"/>
            </a:pPr>
            <a:r>
              <a:t/>
            </a:r>
            <a:endParaRPr/>
          </a:p>
          <a:p>
            <a:pPr indent="-88900" lvl="2" marL="914400" marR="0" rtl="0" algn="l">
              <a:spcBef>
                <a:spcPts val="0"/>
              </a:spcBef>
              <a:buSzPts val="1400"/>
              <a:buChar char="■"/>
            </a:pPr>
            <a:r>
              <a:t/>
            </a:r>
            <a:endParaRPr/>
          </a:p>
          <a:p>
            <a:pPr indent="-88900" lvl="3" marL="1371600" marR="0" rtl="0" algn="l">
              <a:spcBef>
                <a:spcPts val="0"/>
              </a:spcBef>
              <a:buSzPts val="1400"/>
              <a:buChar char="●"/>
            </a:pPr>
            <a:r>
              <a:t/>
            </a:r>
            <a:endParaRPr/>
          </a:p>
          <a:p>
            <a:pPr indent="-88900" lvl="4" marL="1828800" marR="0" rtl="0" algn="l">
              <a:spcBef>
                <a:spcPts val="0"/>
              </a:spcBef>
              <a:buSzPts val="1400"/>
              <a:buChar char="○"/>
            </a:pPr>
            <a:r>
              <a:t/>
            </a:r>
            <a:endParaRPr/>
          </a:p>
          <a:p>
            <a:pPr indent="-88900" lvl="5" marL="2286000" marR="0" rtl="0" algn="l">
              <a:spcBef>
                <a:spcPts val="0"/>
              </a:spcBef>
              <a:buSzPts val="1400"/>
              <a:buChar char="■"/>
            </a:pPr>
            <a:r>
              <a:t/>
            </a:r>
            <a:endParaRPr/>
          </a:p>
          <a:p>
            <a:pPr indent="-88900" lvl="6" marL="2743200" marR="0" rtl="0" algn="l">
              <a:spcBef>
                <a:spcPts val="0"/>
              </a:spcBef>
              <a:buSzPts val="1400"/>
              <a:buChar char="●"/>
            </a:pPr>
            <a:r>
              <a:t/>
            </a:r>
            <a:endParaRPr/>
          </a:p>
          <a:p>
            <a:pPr indent="-88900" lvl="7" marL="3200400" marR="0" rtl="0" algn="l">
              <a:spcBef>
                <a:spcPts val="0"/>
              </a:spcBef>
              <a:buSzPts val="1400"/>
              <a:buChar char="○"/>
            </a:pPr>
            <a:r>
              <a:t/>
            </a:r>
            <a:endParaRPr/>
          </a:p>
          <a:p>
            <a:pPr indent="-88900" lvl="8" marL="3657600" marR="0" rtl="0" algn="l">
              <a:spcBef>
                <a:spcPts val="0"/>
              </a:spcBef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2.jpg"/><Relationship Id="rId6" Type="http://schemas.openxmlformats.org/officeDocument/2006/relationships/image" Target="../media/image3.jpg"/><Relationship Id="rId7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1827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53ECF3"/>
              </a:buClr>
              <a:buFont typeface="Calibri"/>
              <a:buNone/>
            </a:pPr>
            <a:r>
              <a:rPr b="1" i="0" lang="tr-TR" sz="5600" u="none" cap="none" strike="noStrike">
                <a:solidFill>
                  <a:srgbClr val="53ECF3"/>
                </a:solidFill>
                <a:latin typeface="Calibri"/>
                <a:ea typeface="Calibri"/>
                <a:cs typeface="Calibri"/>
                <a:sym typeface="Calibri"/>
              </a:rPr>
              <a:t>Ders 1 </a:t>
            </a:r>
          </a:p>
        </p:txBody>
      </p:sp>
      <p:sp>
        <p:nvSpPr>
          <p:cNvPr id="34" name="Shape 34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18275" wrap="square" tIns="45700">
            <a:noAutofit/>
          </a:bodyPr>
          <a:lstStyle/>
          <a:p>
            <a:pPr indent="0" lvl="0" marL="0" marR="45720" rtl="0" algn="ctr">
              <a:spcBef>
                <a:spcPts val="0"/>
              </a:spcBef>
              <a:buClr>
                <a:schemeClr val="accent3"/>
              </a:buClr>
              <a:buFont typeface="Merriweather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45720" rtl="0" algn="ctr">
              <a:spcBef>
                <a:spcPts val="520"/>
              </a:spcBef>
              <a:buClr>
                <a:schemeClr val="accent3"/>
              </a:buClr>
              <a:buFont typeface="Merriweather"/>
              <a:buNone/>
            </a:pPr>
            <a:r>
              <a:rPr b="0" i="0" lang="tr-TR" sz="2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Verilog’ a Giriş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1248919"/>
            <a:ext cx="8229600" cy="598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-TR"/>
              <a:t>Otomotiv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0" y="2141276"/>
            <a:ext cx="9050949" cy="382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503725" y="189572"/>
            <a:ext cx="8229600" cy="862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tr-TR"/>
              <a:t>FPGA Kullanım Alanları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-TR">
                <a:latin typeface="Merriweather"/>
                <a:ea typeface="Merriweather"/>
                <a:cs typeface="Merriweather"/>
                <a:sym typeface="Merriweather"/>
              </a:rPr>
              <a:t>Telekomünikasyon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75" y="2375000"/>
            <a:ext cx="8820625" cy="352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-TR"/>
              <a:t>Kontrol Sistemleri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00" y="2149575"/>
            <a:ext cx="8861050" cy="36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tr-TR"/>
              <a:t>Tıbbi Görüntüleme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5" y="2024350"/>
            <a:ext cx="8928675" cy="42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713670"/>
            <a:ext cx="8229600" cy="687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-TR" sz="3000">
                <a:latin typeface="Merriweather"/>
                <a:ea typeface="Merriweather"/>
                <a:cs typeface="Merriweather"/>
                <a:sym typeface="Merriweather"/>
              </a:rPr>
              <a:t>Görüntü ve Video İşleme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225" y="1589000"/>
            <a:ext cx="5589075" cy="473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45700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r-TR"/>
              <a:t>FPGA Kullanım Alanları (devam)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74320" marR="0" rtl="0" algn="l">
              <a:spcBef>
                <a:spcPts val="0"/>
              </a:spcBef>
              <a:buClr>
                <a:schemeClr val="accent3"/>
              </a:buClr>
              <a:buSzPts val="2400"/>
              <a:buFont typeface="Merriweather"/>
              <a:buChar char="●"/>
            </a:pP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Savunma </a:t>
            </a:r>
            <a:r>
              <a:rPr lang="tr-TR" sz="2400">
                <a:latin typeface="Merriweather"/>
                <a:ea typeface="Merriweather"/>
                <a:cs typeface="Merriweather"/>
                <a:sym typeface="Merriweather"/>
              </a:rPr>
              <a:t>s</a:t>
            </a: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anayi </a:t>
            </a:r>
          </a:p>
          <a:p>
            <a:pPr indent="-269875" lvl="0" marL="274320" marR="0" rtl="0" algn="l">
              <a:spcBef>
                <a:spcPts val="520"/>
              </a:spcBef>
              <a:buClr>
                <a:schemeClr val="accent3"/>
              </a:buClr>
              <a:buSzPts val="2400"/>
              <a:buFont typeface="Merriweather"/>
              <a:buChar char="●"/>
            </a:pP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Sayısal </a:t>
            </a:r>
            <a:r>
              <a:rPr lang="tr-TR" sz="2400"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şaret </a:t>
            </a:r>
            <a:r>
              <a:rPr lang="tr-TR" sz="2400"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şleme</a:t>
            </a:r>
          </a:p>
          <a:p>
            <a:pPr indent="-269875" lvl="0" marL="274320" marR="0" rtl="0" algn="l">
              <a:spcBef>
                <a:spcPts val="520"/>
              </a:spcBef>
              <a:buClr>
                <a:schemeClr val="accent3"/>
              </a:buClr>
              <a:buSzPts val="2400"/>
              <a:buFont typeface="Merriweather"/>
              <a:buChar char="●"/>
            </a:pPr>
            <a:r>
              <a:rPr lang="tr-TR" sz="2400">
                <a:latin typeface="Merriweather"/>
                <a:ea typeface="Merriweather"/>
                <a:cs typeface="Merriweather"/>
                <a:sym typeface="Merriweather"/>
              </a:rPr>
              <a:t>Yüksek performanslı hesaplama</a:t>
            </a:r>
          </a:p>
          <a:p>
            <a:pPr indent="-269875" lvl="0" marL="274320" marR="0" rtl="0" algn="l">
              <a:spcBef>
                <a:spcPts val="520"/>
              </a:spcBef>
              <a:buClr>
                <a:schemeClr val="accent3"/>
              </a:buClr>
              <a:buSzPts val="2400"/>
              <a:buFont typeface="Merriweather"/>
              <a:buChar char="●"/>
            </a:pPr>
            <a:r>
              <a:rPr lang="tr-TR" sz="2400">
                <a:latin typeface="Merriweather"/>
                <a:ea typeface="Merriweather"/>
                <a:cs typeface="Merriweather"/>
                <a:sym typeface="Merriweather"/>
              </a:rPr>
              <a:t>Sayısal devrenin üretim öncesi test aşaması</a:t>
            </a:r>
          </a:p>
          <a:p>
            <a:pPr indent="0" lvl="0" marL="0" marR="0" rtl="0" algn="l">
              <a:spcBef>
                <a:spcPts val="520"/>
              </a:spcBef>
              <a:buNone/>
            </a:pPr>
            <a:r>
              <a:t/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spcBef>
                <a:spcPts val="520"/>
              </a:spcBef>
              <a:buNone/>
            </a:pPr>
            <a:r>
              <a:rPr lang="tr-TR" sz="24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Font typeface="Calibri"/>
              <a:buNone/>
            </a:pPr>
            <a:r>
              <a:rPr b="0" i="0" lang="tr-TR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Donanım Tanımlama Dili (Hdl)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74320" marR="0" rtl="0" algn="just">
              <a:spcBef>
                <a:spcPts val="0"/>
              </a:spcBef>
              <a:buClr>
                <a:schemeClr val="accent3"/>
              </a:buClr>
              <a:buSzPts val="2400"/>
              <a:buFont typeface="Merriweather"/>
              <a:buChar char="●"/>
            </a:pPr>
            <a:r>
              <a:rPr b="1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Donanım tanımlama dili</a:t>
            </a: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 veya </a:t>
            </a:r>
            <a:r>
              <a:rPr b="1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HDL</a:t>
            </a: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elektronik devrelerin tanımlanması amacıyla kullanılan herhangi bir bilgisayar dilinin sınıfına verilen addır.</a:t>
            </a:r>
          </a:p>
          <a:p>
            <a:pPr indent="-269875" lvl="0" marL="274320" marR="0" rtl="0" algn="just">
              <a:spcBef>
                <a:spcPts val="520"/>
              </a:spcBef>
              <a:buClr>
                <a:schemeClr val="accent3"/>
              </a:buClr>
              <a:buSzPts val="2400"/>
              <a:buFont typeface="Merriweather"/>
              <a:buChar char="●"/>
            </a:pP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Donanım tanımlama dili, devrenin yürüttüğü işlemi, tasarım ve benzetim (simülasyon) yoluyla doğrulamasını gerçekleştirebilir.</a:t>
            </a:r>
          </a:p>
          <a:p>
            <a:pPr indent="-269875" lvl="0" marL="274320" marR="0" rtl="0" algn="just">
              <a:spcBef>
                <a:spcPts val="520"/>
              </a:spcBef>
              <a:buClr>
                <a:schemeClr val="accent3"/>
              </a:buClr>
              <a:buSzPts val="2400"/>
              <a:buFont typeface="Merriweather"/>
              <a:buChar char="●"/>
            </a:pP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FPGA‘ leri programlamak  için  </a:t>
            </a:r>
            <a:r>
              <a:rPr b="1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HDL</a:t>
            </a: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  kullanılır. </a:t>
            </a:r>
            <a:r>
              <a:rPr b="1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 </a:t>
            </a:r>
          </a:p>
          <a:p>
            <a:pPr indent="-269875" lvl="0" marL="274320" marR="0" rtl="0" algn="just">
              <a:spcBef>
                <a:spcPts val="520"/>
              </a:spcBef>
              <a:buClr>
                <a:schemeClr val="accent3"/>
              </a:buClr>
              <a:buSzPts val="2400"/>
              <a:buFont typeface="Merriweather"/>
              <a:buChar char="●"/>
            </a:pPr>
            <a:r>
              <a:rPr b="1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VHDL </a:t>
            </a: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ile </a:t>
            </a:r>
            <a:r>
              <a:rPr b="1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Verilog</a:t>
            </a: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 en yaygın kullanılan iki HDL türüdür.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Shape 39"/>
          <p:cNvGraphicFramePr/>
          <p:nvPr/>
        </p:nvGraphicFramePr>
        <p:xfrm>
          <a:off x="657075" y="141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{581A0049-A004-44B9-AED1-6B98F8F2A8BD}</a:tableStyleId>
              </a:tblPr>
              <a:tblGrid>
                <a:gridCol w="4155700"/>
                <a:gridCol w="3975900"/>
              </a:tblGrid>
              <a:tr h="172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tr-TR" sz="2400"/>
                        <a:t>CPU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tr-TR" sz="2400"/>
                        <a:t>(Central Processing Unit)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172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tr-TR" sz="2400"/>
                        <a:t>DSP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tr-TR" sz="2400"/>
                        <a:t>(Digital Signal Processor)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172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tr-TR" sz="2400"/>
                        <a:t>GPU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tr-TR" sz="2400"/>
                        <a:t>(Graphics Processing Unit)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0" name="Shape 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tr-TR"/>
              <a:t>Hesaplama İçin Kullanılan Donanım Tipleri</a:t>
            </a:r>
          </a:p>
        </p:txBody>
      </p:sp>
      <p:pic>
        <p:nvPicPr>
          <p:cNvPr descr="http://store.melabs.com/graphics/00000001/F452.jpg"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005" y="1618425"/>
            <a:ext cx="2201595" cy="139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0.gstatic.com/images?q=tbn:ANd9GcRImV9tt-DG1zyD8YO6V5xjzYPFH3l9xg0_vPhDNA-QH2u2fNzo"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476" y="3254555"/>
            <a:ext cx="2716273" cy="150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:image/jpeg;base64,/9j/4AAQSkZJRgABAQAAAQABAAD/2wCEAAkGBxQQEBQUEBQUFRQVFBUUFRQVFRQUFRgUFBQWFhQVFBQYHCkgGCAlHBQUITEhJikrLjAuGB8zODMsNygtLisBCgoKDg0OGxAQGywlICQsLDAsLDAsLCwsLC0sLCwsLCwsLCwsLCwsLCwsLCwsLCwsNzQsLCw3MiwsLCwsLCwsLP/AABEIANgA6QMBIgACEQEDEQH/xAAcAAACAgMBAQAAAAAAAAAAAAAABgUHAQMEAgj/xABFEAACAQMCAgcEBgcGBQUAAAABAgMABBESIQUxBhMiQVFhgQcycZEUI0JSobEzYnKCksHRJEOy4fDxFRc0c5MWU2OD0v/EABgBAQEBAQEAAAAAAAAAAAAAAAABAgME/8QALBEBAQACAgEDAgUDBQAAAAAAAAECESExAxJBUXHwIjJhodETkbEEFEKB4f/aAAwDAQACEQMRAD8AvCiiigKKKKAooooCiiubiF4sETyyHCIpZvgByHie7FBAdI+kE0dzFbWaRvKVaWXrCwVYhsoLL7pY8ufLlvXLb+0O3WTqbz+zy9/bSWP/AMicv3gKqbpjHclprqaXR1zIDEpmUnIJERyoGY1xlSe/NKljKscis8ayKpyY2LBWHgSpBHpWJd3c6Y51zxX1faXccyh4nR1PJkYMD6it9fPll0yijQOqypKoiXEZEZYKjKQJUwAgJUhWVmON2NTHR72u3CYW7jWYd7r2H+JA7J+Qq4W5e2jLP09rropZ4J07srvAWUI5+xL2D8AT2T6GmUGtLjnjlNys0UUUaFFFFAUUUUBRRRQFFFFAUUUUBRRRQFFFFAUUUUBRRRQFFFFAVVvti6VdSYraMKxDLLKrDKkA5jjcd4OCSP2asbi/EUtYJJpPdjUsfPwA8ycD1r5e45xN7qeSaQ5Z2LH17h5DYDyAppyzu7MY6bq+n4jLHHpDPkhVQFcljks5JOSBtqPcoFPvC/Z5b28fWXhMjd6qSFye4Abt61r9kfAdKNdyDd8pF+wPecfE7fBadrw65Avcu5/a/wAv61yvHEenHH3pfj4Ragb2CaPHYt8iP51G3nQW1nJNpKYX+4w1Ln9k7j0NPiptXNc8PV+Y3qTcauOOU1YqXivQ+7t8lo+sUfbiOsY812YfI144J0tu7Q4hmYAc427S/DQ3u+mKtdIZY/dYkeB7Q/HlXHxLhtvdf9VbqW/9xRhx+8MMPxrpPLfd5c/9Hj3jdOXgntcQ4W8iKn78W4+JQnI9CafuEcft7sZt5Uf9UHDD4qdxVR8R9nWrJs5w3/xy8/hrG49RSnxDhNzZtmWN48HaQbr8Q67D8K3LjXG/1/H3Nx9NUVQfAvaPeW+AzidB3Sdo48n5/PNWBwP2pWs2BOGgY+PbT+IDI9RV9Nax/wBThe+D5RWi0u45lDROrqeTIwYfMVvrL0S76FFFFAUUUUBRRRQFFFFAUUVigzRRRQFFFFAUUVwcd4mtrbvKwzpHZUblnOyIB3kkgUS3Sr/bZ0jyVs4zsuHlx97HYU/AHPqPCqw4Fwxry5jgTPbbtMPsoPfb5Z/1ivfHppXkea4VwZGdsurLqIbtacjfB2x3cqsr2ScBWK3+knd5lGP1V5sP4tv3RUt44TxY23dOyxrbwhUACooRF+Aworns4fH41tuDrfHcu3r3n+XzrfGmBXJ6WcVg17ArJFVGsChoweYr3ijFBzPaA1gq4GPeHeG3/H/euvFGKaUqcU6I2dxktGYXP24uyM+JGMH1FKfFPZ5cIC1uyTr4bI/56T8xVqlAa1Nb75Gx8Rt/vVmVnTln4sM+4opbi5sZdjLA4231ITj/ABCnTgftbuI8LdIsy/eHYf8ADY/Knu6gEi6ZkSVfBgP9vypT4p7PrWbJgZoG+6e0mfgf5Gtf1Ply/wBt6fy8HPgfT+yusASiNz9iXCb+Ab3T86aFYHcbjxr5z4v0FvLfJCdao+1EdRx5p734GuXg3Su8sjiGV1AO8bbr8Cjcq1uVneePfL6XoqquBe19ThbyHB5a4tx8SjH8jVm2F4k8SSxnKOoZTy2PLY8qNY+SZXXu6KKKKNiiiigKKKKAooooCiiigKQOl/ExNdCJSNFsQTllANy6nRq+sUgIpLahyb4U2dIuKfRbd5ANT7JEn35XOmNR8WIqn+lvE2s7RhrfrJDJGGzKpZif7XLgnYl/qjGRjbUOdcvLl/xnuSbv0JnSvif0q6wpYxRdldR3Jzu7DUw1M2WYg77GmX2b8cuhdR2ynVbiKQlQqgKxZmDM2M51MO/cEDG2aRYI8Dfmdz8T/rHpVx+zTgXUW3WuPrJsN8I/sD1zn1Fa1qadJzTfDHit2KyBXoCstvOKzWcUHzojzis4pSg49PxKRk4dpjtkYo96669TD3ltYzs2Nu223lyzGcZaO6uouGxXt2lxAwmeVQXL5BZ1eVCChCscbBRrC45CrpNna74jDDtLLFGeeHkRDjxwTXLH0itGOFurcnymj/8A1XX9Fhl7eiKT7JfSjns7YLY7uVaLngNrJ+ktrd/2oYj+a0V1wTLIMoysPFWDD8K2YpZu/Z/YOdSwCJhyeBnhYfDScfhXG/RziFrvYX7SqOUF6OsHPkJx2h8MD40TdOJFeGiBpT4f06VJRb8ThaymPus51W8nmk3Id3PbfnTjipYsrl6pl9048uY+VRvFOF29yMXUCsfvgYYfvDDD5mpzFYZAedFVvxP2Zq+Wsp//AK5d/TUBkeoqJe94rwyMx5lSLfdcOgzzKtg6fwq05rEHdTg/6760tNNHzAdfA8/n/XNWZ2OWfgwzVdwT2kXtsQDJ1yfdl7Xyf3vxqweB+1m1mwtwrQN4+/Hn4jtD5VwcT4BYXRPWRm3kP21AQZ8SR2T6gUm9JegE1qpkhbr4uZKjtgeJUcx5j5VuZyuN8OWH5avuxv4511QyJIvijBh+HKumvlOx4hLA2qGR0bxRip+Yp54J7WrmHAuVWZeWT2H/AIgMH5VrSTyWdz+y86xSp0d9oNneFUVzHIxACSDGSdgFYbGmqo3MpenqiiijQrFZqI6U8W+i27MuOsYiOIEgAyvsuSeQHMnwBoluit0ovvpFyQv6O3yqnSWUzMMSyMOrYOkanB7wSapXpJxAXV0Su0cYVIx2T2UGEBYKurvbJGdxTj0x4ktradWh1PJlAcxlsA/WSNoclXdyRqGzIBVfwx6Rg8+Z+J51xw/FblW5NTSe6H8F+mXSRkdgduQ/qLjb1OB61fEUeBgbAUp+zjgX0a1DuMSTYdvEL9hfkc/EmnACtV0nDGK9AUVmoMYpF9rXEnW3htIm0yX0wgz3iPKiT5l0HwJp8xVZ+260kWK0vIhk2k+T4DWYyjHy1RKP3hVnaXo4X8sXCuHO0a/V20PYXxI2UE/rMRk+ZNVjwG6bh3C7nik+93fMyw6hvhmJ1AHuyGf4InjVq8K4hBxOzEihZIZkIdG3xkYeNx4jl+PhUZ0i6ExXstozuyxWpGm3AHVMoxgHvHuqO/YY781Uqs36OScJ4Wl+t5NBdSaGMWxRzIdSRlCM6gmWOrPI7CmHpz00nh4Ta7mO8u0RjoyrIowWYD7JbKgDzbwrv6ZdH7jiXFbWKSNhYQjrGfK6ZG2LggHbPZQZAONZFQ3Rq4S/4/dXVyyqLMMkELEBsRl11KvfpCyMR3FxVRYXQ6/FzYwSCVpsoA0rIYyzrs504H2gR6d9TGKoVeMLxGZ5+JPeW9jqKW5tkIgQg8nIU9rcHIUkknkBimj2ddKjDBxHr5mntrJ8wzOSWdC0gVQTudWlMDu1VLFmSwOKWdtepJbziOUDGuPUC6EjKtgdpDg5B2pJ6N30vCL9eGXTmS3lGbKZ+YycLCx5Hfs47iVxswA8+yThLzfSOJXOetu2dUO4Kx6u2V8AWAA8AnnWv2wkdfwtE3m+kZTvbGqJRv5tj5Gn6H6rOrGK9GjFZaeazis4oxQapbZW5gV5sbfq9Sj3eePA99dGcCsW24J8aaN8KS9pfBVs7wGMYjnUyKO4MDhwPLdT61G9FekLWErSLFHLqQoVkHdnOQRy8/EUye2u8DXVtEu7Rxuz+XWsukfKMn5VD9GLC3mgnWY/We9kAa44kXVriLOquWYhSmCcbitWz08uOU1lwY/Y9wb6RePcuoCRZYADC9Y+dKqPAAsceS1dtKHQCyFnaJFjtntyftN3egwPSmzrK25+OWTd7rZRRRR0FV7x6/NxdM6FhHBriiddf6QD+0zrpYBtCjGk898Uz9LeKG3t8R/ppT1UXPZmBy5wCcKMsTjuqn+ml6ILYQRKC0ihRnQzdTGdmcmIE63yyyA7qN65eW7/AAz3XGbu/guXSzcVvW+jxs6xgLGgZmCRrsg1OdgM5wTsWqb6PdCLg3SLdQvHGp1OWxghdwoIODk49M0++zHo99CslLj62b6xyRuAfdU/Mn4k0ySPqbyGw/nV6mo6SMxLitmKAK9YqKxiis4rzLIqKWchVUEszEAADmSTsBQZrVeWiTRvHKodHUqynkVIwRXHwzpBa3TFLe4hlYDJVJFZsDmcDcjzqSxVRSXEeD3/AEbnaeyJmsmOXU5ZQPCZR7pHdIPLPhTr0X9qFlegLI30aU4ykpAUnb3JeR9dJ8qeCKR+k3sssbwlkU20p+1EBoJ8Wi5H001e+2dWdHcHIyNwdwRyI8jUceAW3XtP1MYmdGjeQDDMj4DBscyQAM86qf8A9AcY4cSeHXOtByVJDHn4wydj8TXo9OOO2u1zZlwObNbyD5PGQtNLv5Tdl0T4pw3rIeHS201rIxZY7kHUhbY5GMHYDvIOM4FcntB4OXls+G2kKQC7k6+4MQwhaMBW5AAhRqbGB9nbNR//ADtmQ4kskz3jrXX8Cpp16AdK5OLrLI9usMSdhWDszM7DtBTgYAXmR4inKcVxcT9o3D+HRCC2JnaICJIogcDQNIDSEY7uY1GuToZ0duby9/4pxRdDgYtoDkFFwcEqd1A1HAO+SScbZdeF9GbS1bVb20MbffVF1+jncfOpaptdfLzRXqsVGhijFZArFBqm3wPH8u+tlzOsMbO50oilmPgqjJPyFYt1yxbw2FIntj431Vqtsh7Vwcv5Qp738TaR8M0hVVcV4k15cyzvkGRi2D9lfsJ6LgVPdAeE/SLpSwykfbb4j3R88fjSzEm3nVx+z7hHUWykjty4c+On7A/M/vV1jx531ZaOvCocnNTWiufh8Ola7KOwooqA6ZcRaKDq4jiac9WhAZtK4zJKQoJwq5Occ8VLdcpSnxriguLh5tQEUfWRRMGQELH/ANTKh61SHzhQCN18aROi9qeLcTLMAIY8OygEIsaHEUSqWOkHbs5I96ujp9xPqYFt4yR1gQFTqyLePPUodUa6wzZkDjtdxp79m3APodkuofWS4kfx3HYX0B+ZNccOfxV1mOpoyXUuhfM7CvFsm1c2kyylj7q7L6cz6/0qQVcVppmis0VUYpO47H/xHiCWR3trZVuLsd0kjb28Db8v7wjvGKcqTljueH3t1Ils91BdOkuqFoxLG6oEKMjsNS7ZBB2qxKlOO2NjCqXNysUQtmDpKB1ZU8go0bsDy0b58K3cF6SW14zJA5LoAWjdHikCnk2iQAkeY2qFu5BdcXtopxoSC1+mJDIVy1w7dWMgEhjEurkTufWo7jXHF+mzXkIDrZQGzjI36+9uXGmFSPeCYXPgWNNG1g0UkdRNwuOCSa8u7mVyI2tD1UgnnkU9iFmUGIBt855LUtw3pFKblLa9tjbySq7wsJUmjcRgF11LgqwBzgjGx35ZaNmGilzivH3t5JGwjwIyR6cFX6wqXmIkzp0ImGYkcyRnIwZrhnEEuELx6tOt0BZShOhipIB3xkHB8qmldJ3rFesUYqDyKzWaKoxisV6xRioMYrXMdtuZ2FbTWuNdT+S/n30VtRQq/Ab1889MOL/Tr2WXmmrRF/20JCn13b1q2/afxv6LYsqHEk56pPEKd5G/hyPiwqjkFaxjnndRL9FuFm6uUT7Oct5KN2/Db1FXxwyDJGBsOVIPs04T1cLTMO1IcL+yDv8AM/4atLhcGBW64eKb3l8/4d6LgV6ooo6sE1V/F+LpPNJcuw6tQ6RYMJIhh/SMmpwVkd9gCMMm1TvtT6RCzsiinEk+UXfcJydvxA9fKqOu+PXEsZjkmcxlY0KbBSsRLRggDfBOax5MblNRMcp6vo03V79IvY3cKA8yZUDSoTUAFC8lAHdX0mnlXzFFKEOojUBzHf4gg+IOD6Y76uvoD02jvFWNiFmXsgNt1gA2KnvbHNee2RtyWadMbuG24vraObqXlVJMAgNsDnlgnauw2vgaU+mHBPpUnWKo1adJB57eBpdtZruyOIpHVR9h+0n9PyrFy1eY6zDc4qymhIrxilmw6e4wLuEr+vHup/dP8iaZrHiMFyMwyK/kD2h8VO4qyy9M3Gztis1uaGtZWqiM4zwG2vAouoY5dOdJdd1zz0sNxnA7+6uSTovEZbQoFSC0LuluiBUMzABJSQea9sjbm2c1O4rFDRC6bxxDiEMnEBJ9CW2ZUkTrNMV00nad2j7SHQEAblzqR6NcHhlmjvIrya7iSOSKASkPoLsokKykBn2TT2s9+9NoNFXaaaWtVLBsAMA6hgBkCQgvj4lVPpUdxS9j4bZM+CUhjComSWdtlRMncszEDO+5JqYpV4pbPecThiZWFtZhblyQQsty2RAgJGGCAM5x3kCoOgcDkS3xaTNbSvKbmQyKtxl5Bl431fZ5Ds4I0jFcvAekNw169lcxwtJHH1jz2zs0a5PZWVHGY2bmFyflvWL/AI3Leyva8NbAQ6bm+xqSI98cPdJLj0Xv35TnA+DRWUXVQLgZLOxOp5HPvSSOd2Y+J/KqO+jFZoqKxRWcUGg1ytgE/L41st49K+da8anA7hufj/r86ium/GfoVlLID2yOrj/7j7KfTdvSgqT2lcZ+l37BTmODMKeBIP1rfxbfu1B8JsTPMka82YD/AD/n6Vv6NW8clzGJyNGTs2v6xvsx5TcFjgZqwOinRtbe6mcEkIdCgqVKO27puTq0AhdWd85rUsl08/mlymp78HPg9kEVEQdlAFHwAxTTCmBUbwqDvqWrTcmhWKzRQVd7Q+FXJuXmTJQxGEZRXVUZcMNwdJySckA1V68DbrFRmVFZgDI+dCgn3mI7q+jeKXGBilS94XFLnUoBPeux/ofWudmU6T04/RXM3QgNGrQTAkrHkvjqyzuyFxKmREnZ26zDHOOe1K3EeBT2+GZGQMA4bGqNlJIVgw2wSNjVpTdGXibXbOVOQ2x0nKnK5U9lsHxrlS+mhOmeLUMoWZRoY6ZC7O8Z7EzHUcZ2FcvXnj26a+597KnBvaHe22AziVBjszgvsOYWUEMPixI8qeOFe0ezuAFuVaBjtlh1kR8xIo2HmQB51Ctwayu8Bfq5D1a7fVyannIOY27ErlSPc0qPhgUv8R6DTR5MPb8k7MgJlMYXqzs7ZG+nUB499bmeN74WW+3K124NDcJ1lu6lW3DRsrofUZBqFuujTIcqCCOTIcH5f0xVUWt1c2chMTSRuCQdJMbZBwQ6+62CCMEd1OfBfavKmFvIxKPvACGX5fo2Pw01bhK1PIcLTjd5b7MRMvg4Or0PP86m7HphbydmXMTeDbrn9ocvUCovhfSaxv8ACpIFkP8AdS4jk/dydL/uk1s4j0b1csHyb+R5ipzOmvw3s2R6XGpGDA8ipBHzFYKVW5sZ7VtUTPGfIkqfjj+YNSll00lj2uYw4++mAfUe7+VPX8no+DligCuLhvH7a4wI5AG+4/Yb8dj6GpIx1rti8dtVYkQMCGAIIIIPIgjBBrYVrzig57CyjgjWOFFjjXZUQBVGdzgVvrNYzQFAFBrIFAV5c4BJ7q94rTKNTBfU/DuoPdqmBk8zuap/2uca666W3Q9iAdrzmcZPyXSPU1a3SDii2drLO3KNCQPvNyRR8SQPWqC4PZPfXQVixZ2Z5XABIG7SOFJGcbnHyq9Ja4baEuyqoySQAPjV6dHeG9TFHEPsjtHxY7sfnmkToh0ZaO8JkGVjAdGypDB/0TdknGR2scxirX4TB31uWWcPNhLcrb9P5S1rHpFbqwBWaOoooooIbiNqSaingIptK5rRLaA0CrivEkYYYYAjwIyKnbjhnhUfNZEUC3f9G4pOXZPzH9RUU3Drq3/RsXQaRpOXUKrh9K57UYJG+nFODIRXmuV8UvTW/kly38UoCXcI2AUEjWoHX69KOO3AoUkEjUSB5bxl/wBDIZlLW0mBhzhvrIsddoyXHahQKQcuMkZ8DT/dWMcnvqCfHkfnUHddGMHVAxVsgjfScggjcbHcA7+Fc/Rnj19/9Lvf/v8AKr+K9EpoBlkOjtEOn1kRVX0Fv1RnlnFb+C9L7+xwI5S8Y/u3zMmPJWOpP3SKfmubiAnrU153L+45YyCTWzDsykEbBsgZ5Vy3ltZ3WouojkPWNk/Uy5aYEEsOxO5UnC4UDlnvqzy+1idfp9f5dHBfaxbzdm8iaJu90+tj/eXZ1+TfGmqGztb1OstpEcfeiYHH7QG4+BqseN9AmUkxkOAZMK+Ek7DhVVWHZlc6hsh8udK83DrizlyDJDKpK5OpHBHMCRcH866S45dL6rO1vcQ6KsMlQG817J/oa57Xid3aHCOWUf3cu4+Azy9CKUeD+1O8t8LdKtwni/Yk/wDKowf3l9ae+F9OeHXoCyOIXP2Z8IMnuWXOg/MHyrNw+HWeTfaT4f07jJC3MbRN4jtL8uY/Gme0uI5l1ROrjxU5+fhSte9F0cZjOx3A2ZT8P8qXp+ASwNqjLow5MhP+4+dTeU7NY3pZrQmtZSkiw6W3UG06CZR9odl/UgfmKZ+GdLLW4wNYjY/Zkwu/k3I1qWVm45R36a9YroaDvFaWXHOtaZ28McV4tVzlj3/l3V4uNyFHfz+HfWy8uUgieSQ6UjQux8FUZP5VFVf7ZeNZeK0Q7LiaX4nIhX/G38NVzbsVZSuzAgg89wcj41vlu5L68eR2CtPLk620ogYgIrMdgFXAz5U5WfRNBfJ1bBod5NJdXkCoQO3pAGHb3SOanNalm9Vw8tutw59G7VhGGlwZZT1shAC9pgMbAYGBj8adrGLStRHDIMnNMCDArS4zU0zRRRRRWKzRigKKKKArw0QNe6KDhmsAajp+Gkcqn6wRQKcluR3VqIprktga4Z+Gg8qCAZcjB3HgajbzgcUndpPly+VME1iRXK0ZFZyxmXay2FKTg08AIgdtJVlKjtLpcguNB5ZwMkb+dap+J6lZLmHYrMMIAyAyaSFWNt4gSpyynVvt5N9ap7ZJPfUH8/nzrll4fgmvp9/BHvui1rca2tX0n65gqdpToVWUCJvrI13YFiTuNhuBSdx/om9r2iV0FyiyRsNLsFDHsHfG/MgflVnX3RhG3jOD57c/1hSz0g6PTO5klLMxwC7HVkAADf4AUxuWN/F19+6Zb1uTf0/gncI45eWJ/s0rKud0XBQ/GJ8r8sGn/gPtbD4W9hGeReDb1aBzn+Fj8KSbnhjpzFcUlpr2K59P5131L05zzydr2sL6yvx/Z5UZsZK7pIP2o2AYfKuHivRTVkpg/gfmP51SDWzoRpY5G4zkMD4q47Q+NM3A/aJe2uBI/WoMALP2uXhMO16sT8KxcHow8svVN0c15YH6qR1X7jjUn9PyqQ/5myKNL2od8c1cqvyIP51nhXtIsbkabkG3bv6wa4j4kSKNh5sFqSij4Ux6wTWpHPPXR4+Wqsemzpv1Y3uJno5PJNCJplCu++kclHcKTPbRx3q4I7VD2pjrk8oU5Dy1Pp9Fau/pF7TLKzQrbkXEuMKkf6MHu1Scsfs5qmr6/lvJ3nuG1SOcnuAA91EHcoG2P5mtyOeWQigIUEg4bYHBwSOYB7+6rf6E2snUK8zM7uqqpYkkRJkRqPLdj60scAmhu7WO10AOrKApMzAZy0t0hzpRiNtGPhzNWfwy2GQAMAYAHgBsBWpd9xw1vPvif5TPDYcLXdXiJcCvdV0FFFFAUUVigzRRRQFFFFAUUUUBRRRQeGjBrmmsQa7KKCDn4Z4VwS2pFNRFa5IAaBSK1imGfhoPKo2fh5FBBXfCIpeagHxG34cqil6Ix9rfGeRA3/HlTO8RFeMVi+PGree5tW/Sno0YgmjtZByfgdtv9cqUZrYrzFXlNCrjDqCPMZqFv+jEcnu9k+B3H9R+NJcseO5+7lfFrnC6/T2/bpTbWi92R8OXy5Vqbh+ebH5AVYHFOiDrk6dvFdx645eoqRt7uCSOOK7TVoSCLXIA2RHIdllQBoVCtvjUT6by+Weyz1T83H7z+6s47RV7qYejHBkuWk6xtKogxpZFbrHYLGcNzUHJbG4FR/FIAk0ioQUDsEK5KldR04J3Ixjc1u4A0ouYzbsUl1YVl2I1dk/gSPnW7Nzhn1yc3mH3oBwIwdY7lWbUY1ZDqQhT22Ru8EgYPlVm8LgwM1B8Hsgioi8lAGfHxJ+JyfWmqBMCq1hj6Y20UUUbFFFFAUUVigzRRRQFFFFAUUUUBRRRQFFFFAUUUUBXllBr1RQcstmDXN/wwVJ0UC5eWRXlXCUIpteIHnXHPw8GgXK47vhkUvvKM/eGx/z9anp+Gkcq45ICKlkvay6JnEeh4bPVkN5HAPz5H8K39HeFSLKpmyVgQpCpAGnWcnBA37+886Z8Vtto8mszHV4rF8eFu9c/ffyleEwd9S9abSPStb620KKKKAooooCsVmsUGaKKKAooooCiiigKKKKAooooCiiigKKKKAooooCiiigwVzWiW1BoooOGfhnhWLKx0neiiglgKzRRQFFFFAUUUUBWKKKD/9k=" id="43" name="Shape 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2605" y="1611055"/>
            <a:ext cx="1564200" cy="145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ce.utep.edu/research/webdcl/images/tesla.jpg" id="44" name="Shape 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0992" y="5001325"/>
            <a:ext cx="1747084" cy="14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8175" y="5030661"/>
            <a:ext cx="1678625" cy="13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-TR"/>
              <a:t>Hesaplama İçin Kullanılan Donanım Tipleri</a:t>
            </a:r>
          </a:p>
        </p:txBody>
      </p:sp>
      <p:graphicFrame>
        <p:nvGraphicFramePr>
          <p:cNvPr id="51" name="Shape 51"/>
          <p:cNvGraphicFramePr/>
          <p:nvPr/>
        </p:nvGraphicFramePr>
        <p:xfrm>
          <a:off x="692425" y="141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{581A0049-A004-44B9-AED1-6B98F8F2A8BD}</a:tableStyleId>
              </a:tblPr>
              <a:tblGrid>
                <a:gridCol w="5305100"/>
                <a:gridCol w="2454050"/>
              </a:tblGrid>
              <a:tr h="252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tr-TR" sz="2400"/>
                        <a:t>FPGA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tr-TR" sz="2400"/>
                        <a:t>(Field Programmable Gate Array)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252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tr-TR" sz="2400"/>
                        <a:t>ASIC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tr-TR" sz="2400"/>
                        <a:t>(Application Specific Integrated Circuit)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descr="http://t2.gstatic.com/images?q=tbn:ANd9GcSxn-l6IuStDoBiz3pvk9n3nJPTa_d2BKSfCpw1JPAXYiIZLwR6"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850" y="1751550"/>
            <a:ext cx="23717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oolcore.co.uk/chip.jpg"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900" y="4135350"/>
            <a:ext cx="2115625" cy="21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57200" y="704088"/>
            <a:ext cx="8229600" cy="85270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Font typeface="Calibri"/>
              <a:buNone/>
            </a:pPr>
            <a:r>
              <a:rPr b="0" i="0" lang="tr-TR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FPGA Nedir?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57200" y="1556792"/>
            <a:ext cx="8229600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93370" lvl="0" marL="274320" marR="0" rtl="0" algn="just">
              <a:spcBef>
                <a:spcPts val="0"/>
              </a:spcBef>
              <a:buClr>
                <a:schemeClr val="accent3"/>
              </a:buClr>
              <a:buSzPts val="2200"/>
              <a:buFont typeface="Merriweather"/>
              <a:buChar char="●"/>
            </a:pPr>
            <a:r>
              <a:rPr b="0" i="0" lang="tr-TR" sz="22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FPGA (Field Programmable Gate Array - Alanda Programlanabilir Kapı Dizileri), programlanabilir mantık blokları ve bu bloklar arasındaki ara bağlantılardan oluşan ve geniş uygulama alanlarına sahip olan sayısal tümleşik devrelerdir. </a:t>
            </a:r>
          </a:p>
        </p:txBody>
      </p:sp>
      <p:pic>
        <p:nvPicPr>
          <p:cNvPr descr="C:\Users\MaLi\Desktop\DIGIASIC-FPGA-Altera-EP2C8Q208-01.jpg" id="60" name="Shape 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59" y="3337069"/>
            <a:ext cx="7560900" cy="34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052736"/>
            <a:ext cx="8229600" cy="5271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74320" marR="0" rtl="0" algn="just">
              <a:spcBef>
                <a:spcPts val="0"/>
              </a:spcBef>
              <a:buClr>
                <a:schemeClr val="accent3"/>
              </a:buClr>
              <a:buSzPts val="2400"/>
              <a:buFont typeface="Merriweather"/>
              <a:buChar char="●"/>
            </a:pPr>
            <a:r>
              <a:rPr b="0" i="0" lang="tr-TR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FPGA, programlanabilir mantık blokları, bu blok dizisini çevreleyen giriş-çıkış blokları ve ara bağlantılar olmak üzere düzenlenebilir üç ana bölümden oluşur.</a:t>
            </a:r>
          </a:p>
        </p:txBody>
      </p:sp>
      <p:pic>
        <p:nvPicPr>
          <p:cNvPr descr="C:\Users\MaLi\Desktop\FPGA_Genel_Yapı.jpg" id="66" name="Shape 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292" y="2594621"/>
            <a:ext cx="7632900" cy="37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959001"/>
            <a:ext cx="8229600" cy="74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117475" lvl="0" marL="274320">
              <a:spcBef>
                <a:spcPts val="0"/>
              </a:spcBef>
              <a:buNone/>
            </a:pPr>
            <a:r>
              <a:rPr lang="tr-TR"/>
              <a:t>Sayısal devre elemanlarından bazıları:</a:t>
            </a:r>
          </a:p>
        </p:txBody>
      </p:sp>
      <p:pic>
        <p:nvPicPr>
          <p:cNvPr descr="http://2.bp.blogspot.com/-HoOt9pxxrGM/TzC6neG2ylI/AAAAAAAAAYU/e1gwLgOHIpM/s1600/symtab.gif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050" y="203582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s.nyu.edu/~gottlieb/courses/2007-08-fall/arch/lectures/diagrams/mux4.png"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925" y="2035822"/>
            <a:ext cx="1918650" cy="243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ini.uzh.ch/~tobi/~hdlworld/HDLWorld/Mod3/Images/DType.PNG"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713" y="4587900"/>
            <a:ext cx="1799075" cy="17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body"/>
          </p:nvPr>
        </p:nvSpPr>
        <p:spPr>
          <a:xfrm>
            <a:off x="457200" y="461525"/>
            <a:ext cx="8229600" cy="99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117475" lvl="0" marL="274320">
              <a:spcBef>
                <a:spcPts val="0"/>
              </a:spcBef>
              <a:buNone/>
            </a:pPr>
            <a:r>
              <a:rPr lang="tr-TR" sz="2400"/>
              <a:t>İşlemciler içerisinde birçok farklı sayısal devre elemanı içerir. Örnek: PIC 16F84A</a:t>
            </a:r>
          </a:p>
        </p:txBody>
      </p:sp>
      <p:pic>
        <p:nvPicPr>
          <p:cNvPr descr="http://users.wfu.edu/rollins/pic/PIC16F84A-block_diagram.jpe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850" y="1459913"/>
            <a:ext cx="6444024" cy="534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501825" y="1902030"/>
            <a:ext cx="8229600" cy="438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just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r-TR" sz="2200">
                <a:solidFill>
                  <a:srgbClr val="0BD0D9"/>
                </a:solidFill>
              </a:rPr>
              <a:t></a:t>
            </a:r>
            <a:r>
              <a:rPr lang="tr-TR" sz="2200"/>
              <a:t>FPGA kullanılarak yapılan tasarımlar, değiştirilerek tekrar yüklenip çalıştırılabilir.</a:t>
            </a:r>
          </a:p>
          <a:p>
            <a:pPr indent="-69850" lvl="0" marL="0" rtl="0" algn="just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r-TR" sz="2200">
                <a:solidFill>
                  <a:srgbClr val="0BD0D9"/>
                </a:solidFill>
              </a:rPr>
              <a:t></a:t>
            </a:r>
            <a:r>
              <a:rPr lang="tr-TR" sz="2200"/>
              <a:t>Bu durum tasarımcılar için büyük kolaylık sağlamaktadır.</a:t>
            </a:r>
          </a:p>
          <a:p>
            <a:pPr indent="-69850" lvl="0" marL="0" rtl="0" algn="just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r-TR" sz="2200">
                <a:solidFill>
                  <a:srgbClr val="0BD0D9"/>
                </a:solidFill>
              </a:rPr>
              <a:t></a:t>
            </a:r>
            <a:r>
              <a:rPr lang="tr-TR" sz="2200"/>
              <a:t>FPGA devrelerinin hızlı ve paralel işlem yapabilme yeteneği vardır.</a:t>
            </a:r>
          </a:p>
          <a:p>
            <a:pPr indent="-69850" lvl="0" marL="0" rtl="0" algn="just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r-TR" sz="2200">
                <a:solidFill>
                  <a:srgbClr val="0BD0D9"/>
                </a:solidFill>
              </a:rPr>
              <a:t></a:t>
            </a:r>
            <a:r>
              <a:rPr lang="tr-TR" sz="2200"/>
              <a:t>Paralel işlem yapabilme yeteneği sayesinde FPGA’ler, aynı anda birden fazla görevi yerine getirebilirler.</a:t>
            </a:r>
          </a:p>
          <a:p>
            <a:pPr indent="-69850" lvl="0" marL="0" rtl="0" algn="just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r-TR" sz="2200"/>
              <a:t>Bu nedenle yüksek hız gerektiren görüntü işleme uygulamalarında FPGA kullanımı sıklıkla tercih edilmektedir.</a:t>
            </a:r>
          </a:p>
          <a:p>
            <a:pPr indent="-117475" lvl="0" marL="27432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-117475" lvl="0" marL="27432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-TR"/>
              <a:t>FPGA Avantajları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704097"/>
            <a:ext cx="8229600" cy="886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tr-TR"/>
              <a:t>Paralel İşlem Yapabilme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57200" y="1655075"/>
            <a:ext cx="8229600" cy="466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just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r-TR" sz="2200">
                <a:solidFill>
                  <a:srgbClr val="0BD0D9"/>
                </a:solidFill>
              </a:rPr>
              <a:t></a:t>
            </a:r>
            <a:r>
              <a:rPr lang="tr-TR" sz="2200"/>
              <a:t>Paralel işlem yapabilme yeteneği, aynı anda birden fazla işlemi yapabilmek demektir.</a:t>
            </a:r>
          </a:p>
          <a:p>
            <a:pPr indent="-69850" lvl="0" marL="0" rtl="0" algn="just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tr-TR" sz="2200">
                <a:solidFill>
                  <a:srgbClr val="0BD0D9"/>
                </a:solidFill>
              </a:rPr>
              <a:t></a:t>
            </a:r>
            <a:r>
              <a:rPr lang="tr-TR" sz="2200"/>
              <a:t>Paralel işlemlere örnek olarak video sinyali işleme uygulaması gösterilebilir.</a:t>
            </a:r>
          </a:p>
          <a:p>
            <a:pPr indent="-69850" lvl="0" marL="0" rtl="0" algn="just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-117475" lvl="0" marL="27432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75" y="3758626"/>
            <a:ext cx="4205800" cy="237627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850" y="3319450"/>
            <a:ext cx="3905550" cy="3254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